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37"/>
  </p:notesMasterIdLst>
  <p:handoutMasterIdLst>
    <p:handoutMasterId r:id="rId38"/>
  </p:handoutMasterIdLst>
  <p:sldIdLst>
    <p:sldId id="1859" r:id="rId6"/>
    <p:sldId id="1660" r:id="rId7"/>
    <p:sldId id="1871" r:id="rId8"/>
    <p:sldId id="1872" r:id="rId9"/>
    <p:sldId id="1873" r:id="rId10"/>
    <p:sldId id="1874" r:id="rId11"/>
    <p:sldId id="1888" r:id="rId12"/>
    <p:sldId id="1875" r:id="rId13"/>
    <p:sldId id="1876" r:id="rId14"/>
    <p:sldId id="1883" r:id="rId15"/>
    <p:sldId id="1877" r:id="rId16"/>
    <p:sldId id="1878" r:id="rId17"/>
    <p:sldId id="1879" r:id="rId18"/>
    <p:sldId id="1882" r:id="rId19"/>
    <p:sldId id="1884" r:id="rId20"/>
    <p:sldId id="1885" r:id="rId21"/>
    <p:sldId id="1886" r:id="rId22"/>
    <p:sldId id="1889" r:id="rId23"/>
    <p:sldId id="1890" r:id="rId24"/>
    <p:sldId id="1891" r:id="rId25"/>
    <p:sldId id="1892" r:id="rId26"/>
    <p:sldId id="1893" r:id="rId27"/>
    <p:sldId id="1894" r:id="rId28"/>
    <p:sldId id="1895" r:id="rId29"/>
    <p:sldId id="1896" r:id="rId30"/>
    <p:sldId id="1897" r:id="rId31"/>
    <p:sldId id="1900" r:id="rId32"/>
    <p:sldId id="1898" r:id="rId33"/>
    <p:sldId id="1880" r:id="rId34"/>
    <p:sldId id="1670" r:id="rId35"/>
    <p:sldId id="1881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859"/>
            <p14:sldId id="1660"/>
            <p14:sldId id="1871"/>
            <p14:sldId id="1872"/>
            <p14:sldId id="1873"/>
            <p14:sldId id="1874"/>
            <p14:sldId id="1888"/>
            <p14:sldId id="1875"/>
            <p14:sldId id="1876"/>
            <p14:sldId id="1883"/>
            <p14:sldId id="1877"/>
            <p14:sldId id="1878"/>
            <p14:sldId id="1879"/>
            <p14:sldId id="1882"/>
            <p14:sldId id="1884"/>
            <p14:sldId id="1885"/>
            <p14:sldId id="1886"/>
            <p14:sldId id="1889"/>
            <p14:sldId id="1890"/>
            <p14:sldId id="1891"/>
            <p14:sldId id="1892"/>
            <p14:sldId id="1893"/>
            <p14:sldId id="1894"/>
            <p14:sldId id="1895"/>
            <p14:sldId id="1896"/>
            <p14:sldId id="1897"/>
            <p14:sldId id="1900"/>
            <p14:sldId id="1898"/>
            <p14:sldId id="1880"/>
            <p14:sldId id="1670"/>
            <p14:sldId id="18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E6E6E6"/>
    <a:srgbClr val="D2D2D2"/>
    <a:srgbClr val="00BCF2"/>
    <a:srgbClr val="0078D4"/>
    <a:srgbClr val="037BDA"/>
    <a:srgbClr val="0D0D0D"/>
    <a:srgbClr val="5C2D9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2133" autoAdjust="0"/>
  </p:normalViewPr>
  <p:slideViewPr>
    <p:cSldViewPr snapToGrid="0">
      <p:cViewPr varScale="1">
        <p:scale>
          <a:sx n="72" d="100"/>
          <a:sy n="72" d="100"/>
        </p:scale>
        <p:origin x="546" y="6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" TargetMode="External"/><Relationship Id="rId2" Type="http://schemas.openxmlformats.org/officeDocument/2006/relationships/hyperlink" Target="https://studio.azureml.net/" TargetMode="External"/><Relationship Id="rId1" Type="http://schemas.openxmlformats.org/officeDocument/2006/relationships/hyperlink" Target="https://azure.microsoft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" TargetMode="External"/><Relationship Id="rId2" Type="http://schemas.openxmlformats.org/officeDocument/2006/relationships/hyperlink" Target="https://studio.azureml.net/" TargetMode="External"/><Relationship Id="rId1" Type="http://schemas.openxmlformats.org/officeDocument/2006/relationships/hyperlink" Target="https://azure.microsoft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9B665-0AA4-4EA9-946C-C7082DB52C0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08D978-AA50-4979-817C-6CC3FB548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Azure : </a:t>
          </a:r>
          <a:r>
            <a:rPr lang="en-US" dirty="0">
              <a:hlinkClick xmlns:r="http://schemas.openxmlformats.org/officeDocument/2006/relationships" r:id="rId1"/>
            </a:rPr>
            <a:t>https://azure.microsoft.com/</a:t>
          </a:r>
          <a:endParaRPr lang="en-US" dirty="0"/>
        </a:p>
      </dgm:t>
    </dgm:pt>
    <dgm:pt modelId="{D1E83BAD-2AA0-4A38-9185-B62976BBAAEE}" type="parTrans" cxnId="{4E47DD3A-7885-425D-AD71-5691854B5D3A}">
      <dgm:prSet/>
      <dgm:spPr/>
      <dgm:t>
        <a:bodyPr/>
        <a:lstStyle/>
        <a:p>
          <a:endParaRPr lang="en-US"/>
        </a:p>
      </dgm:t>
    </dgm:pt>
    <dgm:pt modelId="{0085F55F-3FF7-420B-8EF6-3CDFC9FFA274}" type="sibTrans" cxnId="{4E47DD3A-7885-425D-AD71-5691854B5D3A}">
      <dgm:prSet/>
      <dgm:spPr/>
      <dgm:t>
        <a:bodyPr/>
        <a:lstStyle/>
        <a:p>
          <a:endParaRPr lang="en-US"/>
        </a:p>
      </dgm:t>
    </dgm:pt>
    <dgm:pt modelId="{4EC77985-E944-4C67-B353-8045ACC962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Machine Learning Studio: </a:t>
          </a:r>
          <a:r>
            <a:rPr lang="en-US" dirty="0">
              <a:hlinkClick xmlns:r="http://schemas.openxmlformats.org/officeDocument/2006/relationships" r:id="rId2"/>
            </a:rPr>
            <a:t>https://studio.azureml.net/</a:t>
          </a:r>
          <a:endParaRPr lang="en-US" dirty="0"/>
        </a:p>
      </dgm:t>
    </dgm:pt>
    <dgm:pt modelId="{92AAA81B-A3EC-41D2-ACE3-203AFEDFCA26}" type="parTrans" cxnId="{773ADDE1-1F90-49A7-B894-4C4F2961DBE7}">
      <dgm:prSet/>
      <dgm:spPr/>
      <dgm:t>
        <a:bodyPr/>
        <a:lstStyle/>
        <a:p>
          <a:endParaRPr lang="en-US"/>
        </a:p>
      </dgm:t>
    </dgm:pt>
    <dgm:pt modelId="{234D16D6-8D86-4BEE-80C5-FCF326E507AC}" type="sibTrans" cxnId="{773ADDE1-1F90-49A7-B894-4C4F2961DBE7}">
      <dgm:prSet/>
      <dgm:spPr/>
      <dgm:t>
        <a:bodyPr/>
        <a:lstStyle/>
        <a:p>
          <a:endParaRPr lang="en-US"/>
        </a:p>
      </dgm:t>
    </dgm:pt>
    <dgm:pt modelId="{49C32E08-105A-484E-830D-3EB1CED1AE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Docs for learning tutorials : </a:t>
          </a:r>
          <a:r>
            <a:rPr lang="en-US" dirty="0">
              <a:hlinkClick xmlns:r="http://schemas.openxmlformats.org/officeDocument/2006/relationships" r:id="rId3"/>
            </a:rPr>
            <a:t>https://docs.microsoft.com/</a:t>
          </a:r>
          <a:endParaRPr lang="en-US" dirty="0"/>
        </a:p>
      </dgm:t>
    </dgm:pt>
    <dgm:pt modelId="{78F5A42D-399F-4F7F-9EE3-DF1DB6C23B6D}" type="parTrans" cxnId="{3BDFCEC2-1D98-4DDB-BEDC-445143643E05}">
      <dgm:prSet/>
      <dgm:spPr/>
      <dgm:t>
        <a:bodyPr/>
        <a:lstStyle/>
        <a:p>
          <a:endParaRPr lang="en-US"/>
        </a:p>
      </dgm:t>
    </dgm:pt>
    <dgm:pt modelId="{3B109F2C-064B-417C-9FF0-9E168E4E6B3F}" type="sibTrans" cxnId="{3BDFCEC2-1D98-4DDB-BEDC-445143643E05}">
      <dgm:prSet/>
      <dgm:spPr/>
      <dgm:t>
        <a:bodyPr/>
        <a:lstStyle/>
        <a:p>
          <a:endParaRPr lang="en-US"/>
        </a:p>
      </dgm:t>
    </dgm:pt>
    <dgm:pt modelId="{8D61AF50-33F4-4B45-A5AC-02838D14616F}" type="pres">
      <dgm:prSet presAssocID="{B699B665-0AA4-4EA9-946C-C7082DB52C04}" presName="outerComposite" presStyleCnt="0">
        <dgm:presLayoutVars>
          <dgm:chMax val="5"/>
          <dgm:dir/>
          <dgm:resizeHandles val="exact"/>
        </dgm:presLayoutVars>
      </dgm:prSet>
      <dgm:spPr/>
    </dgm:pt>
    <dgm:pt modelId="{BE841FC8-9D39-403A-BE9B-E1981E14BA01}" type="pres">
      <dgm:prSet presAssocID="{B699B665-0AA4-4EA9-946C-C7082DB52C04}" presName="dummyMaxCanvas" presStyleCnt="0">
        <dgm:presLayoutVars/>
      </dgm:prSet>
      <dgm:spPr/>
    </dgm:pt>
    <dgm:pt modelId="{2B3A1E8E-0B4F-4392-9852-61CDABFF93DF}" type="pres">
      <dgm:prSet presAssocID="{B699B665-0AA4-4EA9-946C-C7082DB52C04}" presName="ThreeNodes_1" presStyleLbl="node1" presStyleIdx="0" presStyleCnt="3" custLinFactNeighborX="3347" custLinFactNeighborY="35543">
        <dgm:presLayoutVars>
          <dgm:bulletEnabled val="1"/>
        </dgm:presLayoutVars>
      </dgm:prSet>
      <dgm:spPr/>
    </dgm:pt>
    <dgm:pt modelId="{27145BCF-A503-48BB-B12B-6E2AA92E6F8A}" type="pres">
      <dgm:prSet presAssocID="{B699B665-0AA4-4EA9-946C-C7082DB52C04}" presName="ThreeNodes_2" presStyleLbl="node1" presStyleIdx="1" presStyleCnt="3" custLinFactNeighborX="1883" custLinFactNeighborY="16492">
        <dgm:presLayoutVars>
          <dgm:bulletEnabled val="1"/>
        </dgm:presLayoutVars>
      </dgm:prSet>
      <dgm:spPr/>
    </dgm:pt>
    <dgm:pt modelId="{6BBBA281-68A4-48C5-9BEB-2D9A13286412}" type="pres">
      <dgm:prSet presAssocID="{B699B665-0AA4-4EA9-946C-C7082DB52C04}" presName="ThreeNodes_3" presStyleLbl="node1" presStyleIdx="2" presStyleCnt="3">
        <dgm:presLayoutVars>
          <dgm:bulletEnabled val="1"/>
        </dgm:presLayoutVars>
      </dgm:prSet>
      <dgm:spPr/>
    </dgm:pt>
    <dgm:pt modelId="{3B9E053E-7AFA-4B8F-A3EF-29B9B863933B}" type="pres">
      <dgm:prSet presAssocID="{B699B665-0AA4-4EA9-946C-C7082DB52C04}" presName="ThreeConn_1-2" presStyleLbl="fgAccFollowNode1" presStyleIdx="0" presStyleCnt="2">
        <dgm:presLayoutVars>
          <dgm:bulletEnabled val="1"/>
        </dgm:presLayoutVars>
      </dgm:prSet>
      <dgm:spPr/>
    </dgm:pt>
    <dgm:pt modelId="{84377DA1-F370-499C-BCEB-4D31D4918EAC}" type="pres">
      <dgm:prSet presAssocID="{B699B665-0AA4-4EA9-946C-C7082DB52C04}" presName="ThreeConn_2-3" presStyleLbl="fgAccFollowNode1" presStyleIdx="1" presStyleCnt="2">
        <dgm:presLayoutVars>
          <dgm:bulletEnabled val="1"/>
        </dgm:presLayoutVars>
      </dgm:prSet>
      <dgm:spPr/>
    </dgm:pt>
    <dgm:pt modelId="{D7E2122C-1FAA-4FBE-897C-83B5187B3E5D}" type="pres">
      <dgm:prSet presAssocID="{B699B665-0AA4-4EA9-946C-C7082DB52C04}" presName="ThreeNodes_1_text" presStyleLbl="node1" presStyleIdx="2" presStyleCnt="3">
        <dgm:presLayoutVars>
          <dgm:bulletEnabled val="1"/>
        </dgm:presLayoutVars>
      </dgm:prSet>
      <dgm:spPr/>
    </dgm:pt>
    <dgm:pt modelId="{B65A196A-CF8B-421B-9F15-F38B5151C0A3}" type="pres">
      <dgm:prSet presAssocID="{B699B665-0AA4-4EA9-946C-C7082DB52C04}" presName="ThreeNodes_2_text" presStyleLbl="node1" presStyleIdx="2" presStyleCnt="3">
        <dgm:presLayoutVars>
          <dgm:bulletEnabled val="1"/>
        </dgm:presLayoutVars>
      </dgm:prSet>
      <dgm:spPr/>
    </dgm:pt>
    <dgm:pt modelId="{14D332B9-50D5-416B-8DAA-76EE6D4D7374}" type="pres">
      <dgm:prSet presAssocID="{B699B665-0AA4-4EA9-946C-C7082DB52C0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47DD3A-7885-425D-AD71-5691854B5D3A}" srcId="{B699B665-0AA4-4EA9-946C-C7082DB52C04}" destId="{9E08D978-AA50-4979-817C-6CC3FB548B4B}" srcOrd="0" destOrd="0" parTransId="{D1E83BAD-2AA0-4A38-9185-B62976BBAAEE}" sibTransId="{0085F55F-3FF7-420B-8EF6-3CDFC9FFA274}"/>
    <dgm:cxn modelId="{3725863B-D222-43D4-BF06-4E45590EC757}" type="presOf" srcId="{9E08D978-AA50-4979-817C-6CC3FB548B4B}" destId="{D7E2122C-1FAA-4FBE-897C-83B5187B3E5D}" srcOrd="1" destOrd="0" presId="urn:microsoft.com/office/officeart/2005/8/layout/vProcess5"/>
    <dgm:cxn modelId="{FA8A454A-1AE2-4E5F-A878-B70A02C2C297}" type="presOf" srcId="{9E08D978-AA50-4979-817C-6CC3FB548B4B}" destId="{2B3A1E8E-0B4F-4392-9852-61CDABFF93DF}" srcOrd="0" destOrd="0" presId="urn:microsoft.com/office/officeart/2005/8/layout/vProcess5"/>
    <dgm:cxn modelId="{F8DBFE4E-ABEA-4D10-A1C5-D736E0B91A4F}" type="presOf" srcId="{B699B665-0AA4-4EA9-946C-C7082DB52C04}" destId="{8D61AF50-33F4-4B45-A5AC-02838D14616F}" srcOrd="0" destOrd="0" presId="urn:microsoft.com/office/officeart/2005/8/layout/vProcess5"/>
    <dgm:cxn modelId="{8B30706F-BB3C-4070-A7A2-C556A2B9163D}" type="presOf" srcId="{49C32E08-105A-484E-830D-3EB1CED1AE9C}" destId="{14D332B9-50D5-416B-8DAA-76EE6D4D7374}" srcOrd="1" destOrd="0" presId="urn:microsoft.com/office/officeart/2005/8/layout/vProcess5"/>
    <dgm:cxn modelId="{E0096A83-D587-4BAA-BC2A-0EA091EC5ADD}" type="presOf" srcId="{4EC77985-E944-4C67-B353-8045ACC962CA}" destId="{27145BCF-A503-48BB-B12B-6E2AA92E6F8A}" srcOrd="0" destOrd="0" presId="urn:microsoft.com/office/officeart/2005/8/layout/vProcess5"/>
    <dgm:cxn modelId="{3BDFCEC2-1D98-4DDB-BEDC-445143643E05}" srcId="{B699B665-0AA4-4EA9-946C-C7082DB52C04}" destId="{49C32E08-105A-484E-830D-3EB1CED1AE9C}" srcOrd="2" destOrd="0" parTransId="{78F5A42D-399F-4F7F-9EE3-DF1DB6C23B6D}" sibTransId="{3B109F2C-064B-417C-9FF0-9E168E4E6B3F}"/>
    <dgm:cxn modelId="{39222CC4-F1F4-4EBA-A4BD-6BFE3005FC1A}" type="presOf" srcId="{49C32E08-105A-484E-830D-3EB1CED1AE9C}" destId="{6BBBA281-68A4-48C5-9BEB-2D9A13286412}" srcOrd="0" destOrd="0" presId="urn:microsoft.com/office/officeart/2005/8/layout/vProcess5"/>
    <dgm:cxn modelId="{E82EF7DC-2F6C-4C98-8F09-7B9100132A96}" type="presOf" srcId="{0085F55F-3FF7-420B-8EF6-3CDFC9FFA274}" destId="{3B9E053E-7AFA-4B8F-A3EF-29B9B863933B}" srcOrd="0" destOrd="0" presId="urn:microsoft.com/office/officeart/2005/8/layout/vProcess5"/>
    <dgm:cxn modelId="{773ADDE1-1F90-49A7-B894-4C4F2961DBE7}" srcId="{B699B665-0AA4-4EA9-946C-C7082DB52C04}" destId="{4EC77985-E944-4C67-B353-8045ACC962CA}" srcOrd="1" destOrd="0" parTransId="{92AAA81B-A3EC-41D2-ACE3-203AFEDFCA26}" sibTransId="{234D16D6-8D86-4BEE-80C5-FCF326E507AC}"/>
    <dgm:cxn modelId="{D05053EE-6A03-43EC-9085-B43DD9E905E1}" type="presOf" srcId="{4EC77985-E944-4C67-B353-8045ACC962CA}" destId="{B65A196A-CF8B-421B-9F15-F38B5151C0A3}" srcOrd="1" destOrd="0" presId="urn:microsoft.com/office/officeart/2005/8/layout/vProcess5"/>
    <dgm:cxn modelId="{B364DEEE-E210-47D9-B71A-978E28E42026}" type="presOf" srcId="{234D16D6-8D86-4BEE-80C5-FCF326E507AC}" destId="{84377DA1-F370-499C-BCEB-4D31D4918EAC}" srcOrd="0" destOrd="0" presId="urn:microsoft.com/office/officeart/2005/8/layout/vProcess5"/>
    <dgm:cxn modelId="{9E285ADC-1D79-4D4D-A4C8-9A544918322F}" type="presParOf" srcId="{8D61AF50-33F4-4B45-A5AC-02838D14616F}" destId="{BE841FC8-9D39-403A-BE9B-E1981E14BA01}" srcOrd="0" destOrd="0" presId="urn:microsoft.com/office/officeart/2005/8/layout/vProcess5"/>
    <dgm:cxn modelId="{1F0448C1-2098-4C07-964E-E1BCD14585E5}" type="presParOf" srcId="{8D61AF50-33F4-4B45-A5AC-02838D14616F}" destId="{2B3A1E8E-0B4F-4392-9852-61CDABFF93DF}" srcOrd="1" destOrd="0" presId="urn:microsoft.com/office/officeart/2005/8/layout/vProcess5"/>
    <dgm:cxn modelId="{D667F544-F5FF-4C53-A2FD-5EDFC3BB125D}" type="presParOf" srcId="{8D61AF50-33F4-4B45-A5AC-02838D14616F}" destId="{27145BCF-A503-48BB-B12B-6E2AA92E6F8A}" srcOrd="2" destOrd="0" presId="urn:microsoft.com/office/officeart/2005/8/layout/vProcess5"/>
    <dgm:cxn modelId="{E15D0022-A8A2-4A1E-B0A8-9894457B9CB0}" type="presParOf" srcId="{8D61AF50-33F4-4B45-A5AC-02838D14616F}" destId="{6BBBA281-68A4-48C5-9BEB-2D9A13286412}" srcOrd="3" destOrd="0" presId="urn:microsoft.com/office/officeart/2005/8/layout/vProcess5"/>
    <dgm:cxn modelId="{BDCEEA2C-A3B4-4732-9D8D-E2AC4CE6D314}" type="presParOf" srcId="{8D61AF50-33F4-4B45-A5AC-02838D14616F}" destId="{3B9E053E-7AFA-4B8F-A3EF-29B9B863933B}" srcOrd="4" destOrd="0" presId="urn:microsoft.com/office/officeart/2005/8/layout/vProcess5"/>
    <dgm:cxn modelId="{9199E433-A092-4479-B611-DD1E25F4E33C}" type="presParOf" srcId="{8D61AF50-33F4-4B45-A5AC-02838D14616F}" destId="{84377DA1-F370-499C-BCEB-4D31D4918EAC}" srcOrd="5" destOrd="0" presId="urn:microsoft.com/office/officeart/2005/8/layout/vProcess5"/>
    <dgm:cxn modelId="{DC3EA2F5-AE2B-4D8C-826E-A7EA8861D3BF}" type="presParOf" srcId="{8D61AF50-33F4-4B45-A5AC-02838D14616F}" destId="{D7E2122C-1FAA-4FBE-897C-83B5187B3E5D}" srcOrd="6" destOrd="0" presId="urn:microsoft.com/office/officeart/2005/8/layout/vProcess5"/>
    <dgm:cxn modelId="{85DF1BAF-B931-4D3F-B539-521EFC97B30F}" type="presParOf" srcId="{8D61AF50-33F4-4B45-A5AC-02838D14616F}" destId="{B65A196A-CF8B-421B-9F15-F38B5151C0A3}" srcOrd="7" destOrd="0" presId="urn:microsoft.com/office/officeart/2005/8/layout/vProcess5"/>
    <dgm:cxn modelId="{36515F2B-53FC-44B6-BE1A-F8756397DBA4}" type="presParOf" srcId="{8D61AF50-33F4-4B45-A5AC-02838D14616F}" destId="{14D332B9-50D5-416B-8DAA-76EE6D4D737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A1E8E-0B4F-4392-9852-61CDABFF93DF}">
      <dsp:nvSpPr>
        <dsp:cNvPr id="0" name=""/>
        <dsp:cNvSpPr/>
      </dsp:nvSpPr>
      <dsp:spPr>
        <a:xfrm>
          <a:off x="212015" y="582162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Microsoft Azure : </a:t>
          </a:r>
          <a:r>
            <a:rPr lang="en-US" sz="2600" kern="1200" dirty="0">
              <a:hlinkClick xmlns:r="http://schemas.openxmlformats.org/officeDocument/2006/relationships" r:id="rId1"/>
            </a:rPr>
            <a:t>https://azure.microsoft.com/</a:t>
          </a:r>
          <a:endParaRPr lang="en-US" sz="2600" kern="1200" dirty="0"/>
        </a:p>
      </dsp:txBody>
      <dsp:txXfrm>
        <a:off x="259988" y="630135"/>
        <a:ext cx="4567071" cy="1541965"/>
      </dsp:txXfrm>
    </dsp:sp>
    <dsp:sp modelId="{27145BCF-A503-48BB-B12B-6E2AA92E6F8A}">
      <dsp:nvSpPr>
        <dsp:cNvPr id="0" name=""/>
        <dsp:cNvSpPr/>
      </dsp:nvSpPr>
      <dsp:spPr>
        <a:xfrm>
          <a:off x="678205" y="2181021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-5801646"/>
            <a:satOff val="-50000"/>
            <a:lumOff val="1745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Microsoft Machine Learning Studio: </a:t>
          </a:r>
          <a:r>
            <a:rPr lang="en-US" sz="2600" kern="1200" dirty="0">
              <a:hlinkClick xmlns:r="http://schemas.openxmlformats.org/officeDocument/2006/relationships" r:id="rId2"/>
            </a:rPr>
            <a:t>https://studio.azureml.net/</a:t>
          </a:r>
          <a:endParaRPr lang="en-US" sz="2600" kern="1200" dirty="0"/>
        </a:p>
      </dsp:txBody>
      <dsp:txXfrm>
        <a:off x="726178" y="2228994"/>
        <a:ext cx="4614990" cy="1541965"/>
      </dsp:txXfrm>
    </dsp:sp>
    <dsp:sp modelId="{6BBBA281-68A4-48C5-9BEB-2D9A13286412}">
      <dsp:nvSpPr>
        <dsp:cNvPr id="0" name=""/>
        <dsp:cNvSpPr/>
      </dsp:nvSpPr>
      <dsp:spPr>
        <a:xfrm>
          <a:off x="1117853" y="3821794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-11603293"/>
            <a:satOff val="-100000"/>
            <a:lumOff val="3490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Microsoft Docs for learning tutorials : </a:t>
          </a:r>
          <a:r>
            <a:rPr lang="en-US" sz="2600" kern="1200" dirty="0">
              <a:hlinkClick xmlns:r="http://schemas.openxmlformats.org/officeDocument/2006/relationships" r:id="rId3"/>
            </a:rPr>
            <a:t>https://docs.microsoft.com/</a:t>
          </a:r>
          <a:endParaRPr lang="en-US" sz="2600" kern="1200" dirty="0"/>
        </a:p>
      </dsp:txBody>
      <dsp:txXfrm>
        <a:off x="1165826" y="3869767"/>
        <a:ext cx="4614990" cy="1541965"/>
      </dsp:txXfrm>
    </dsp:sp>
    <dsp:sp modelId="{3B9E053E-7AFA-4B8F-A3EF-29B9B863933B}">
      <dsp:nvSpPr>
        <dsp:cNvPr id="0" name=""/>
        <dsp:cNvSpPr/>
      </dsp:nvSpPr>
      <dsp:spPr>
        <a:xfrm>
          <a:off x="5269863" y="1242083"/>
          <a:ext cx="1064642" cy="106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09407" y="1242083"/>
        <a:ext cx="585554" cy="801143"/>
      </dsp:txXfrm>
    </dsp:sp>
    <dsp:sp modelId="{84377DA1-F370-499C-BCEB-4D31D4918EAC}">
      <dsp:nvSpPr>
        <dsp:cNvPr id="0" name=""/>
        <dsp:cNvSpPr/>
      </dsp:nvSpPr>
      <dsp:spPr>
        <a:xfrm>
          <a:off x="5828790" y="3142060"/>
          <a:ext cx="1064642" cy="106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243961"/>
            <a:satOff val="-82027"/>
            <a:lumOff val="458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-12243961"/>
              <a:satOff val="-82027"/>
              <a:lumOff val="45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68334" y="3142060"/>
        <a:ext cx="585554" cy="801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08-Jul-20 11:21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08-Jul-20 11:21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08-Jul-20 11:21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08-Jul-20 11:23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08-Jul-20 11:21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udio.azureml.n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facebook.com/SG.Thessaloniki/" TargetMode="External"/><Relationship Id="rId7" Type="http://schemas.openxmlformats.org/officeDocument/2006/relationships/hyperlink" Target="https://studentpartners.microsof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acebook.com/mspcee/" TargetMode="External"/><Relationship Id="rId5" Type="http://schemas.openxmlformats.org/officeDocument/2006/relationships/hyperlink" Target="https://www.facebook.com/mspgreece/" TargetMode="External"/><Relationship Id="rId4" Type="http://schemas.openxmlformats.org/officeDocument/2006/relationships/hyperlink" Target="https://github.com/SGThessaloniki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2673" y="1286510"/>
            <a:ext cx="11899348" cy="166199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Build your own experiment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with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Azure Machine Learning Studio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73736" y="3121223"/>
            <a:ext cx="11025188" cy="307777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 Pardali Christina, MSP</a:t>
            </a:r>
          </a:p>
        </p:txBody>
      </p:sp>
    </p:spTree>
    <p:extLst>
      <p:ext uri="{BB962C8B-B14F-4D97-AF65-F5344CB8AC3E}">
        <p14:creationId xmlns:p14="http://schemas.microsoft.com/office/powerpoint/2010/main" val="14443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84805C-FAAC-43CB-8202-CB877345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Microsoft Azure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icrosoft Azure Services — overview and notes - Marco Bellinaso ...">
            <a:extLst>
              <a:ext uri="{FF2B5EF4-FFF2-40B4-BE49-F238E27FC236}">
                <a16:creationId xmlns:a16="http://schemas.microsoft.com/office/drawing/2014/main" id="{FA167F82-CD6E-4D48-B030-49B792E1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610074"/>
            <a:ext cx="11019335" cy="49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75B80281-9E82-4C40-AED3-9DCE8FF234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82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7D7277-070D-48AC-A759-29D0085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464"/>
            <a:ext cx="11018520" cy="615553"/>
          </a:xfrm>
        </p:spPr>
        <p:txBody>
          <a:bodyPr/>
          <a:lstStyle/>
          <a:p>
            <a:r>
              <a:rPr lang="el-GR" sz="4000" b="1" i="1" dirty="0"/>
              <a:t>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Azure Machine Learning Studio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8742907-C043-4347-AA59-8C708D78B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072" y="1477262"/>
            <a:ext cx="11018520" cy="1292662"/>
          </a:xfrm>
        </p:spPr>
        <p:txBody>
          <a:bodyPr/>
          <a:lstStyle/>
          <a:p>
            <a:r>
              <a:rPr lang="en-US" b="1" dirty="0"/>
              <a:t>Microsoft Azure Machine Learning Studio</a:t>
            </a:r>
            <a:r>
              <a:rPr lang="en-US" dirty="0">
                <a:solidFill>
                  <a:schemeClr val="tx1"/>
                </a:solidFill>
              </a:rPr>
              <a:t> (classic) is a collaborative, </a:t>
            </a:r>
            <a:r>
              <a:rPr lang="en-US" dirty="0"/>
              <a:t>drag-and-drop tool you can use to build, test, and deploy predictive analytics solutions on your data. </a:t>
            </a:r>
            <a:endParaRPr lang="el-GR" dirty="0"/>
          </a:p>
        </p:txBody>
      </p:sp>
      <p:pic>
        <p:nvPicPr>
          <p:cNvPr id="4" name="Picture 2" descr="Introduction to Azure Machine Learning - Adatis">
            <a:extLst>
              <a:ext uri="{FF2B5EF4-FFF2-40B4-BE49-F238E27FC236}">
                <a16:creationId xmlns:a16="http://schemas.microsoft.com/office/drawing/2014/main" id="{14A0DCA1-056D-480D-8BE9-53BCAC46E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90" y="3597227"/>
            <a:ext cx="4741869" cy="182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EF63A9F4-F3DC-4625-A182-65A1B4F4E3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56" y="0"/>
            <a:ext cx="4532243" cy="1258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9ADA4-6B53-4A29-9B04-6D561ED0BB64}"/>
              </a:ext>
            </a:extLst>
          </p:cNvPr>
          <p:cNvSpPr txBox="1"/>
          <p:nvPr/>
        </p:nvSpPr>
        <p:spPr>
          <a:xfrm>
            <a:off x="8005066" y="4961965"/>
            <a:ext cx="301345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hlinkClick r:id="rId4"/>
              </a:rPr>
              <a:t>https://studio.azureml.net/</a:t>
            </a:r>
            <a:endParaRPr lang="en-US" sz="2000" dirty="0"/>
          </a:p>
          <a:p>
            <a:endParaRPr lang="en-US" sz="2000" dirty="0"/>
          </a:p>
          <a:p>
            <a:pPr algn="l"/>
            <a:endParaRPr lang="el-GR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5573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4AB4C7-3CA5-4657-83E8-932280DE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59" y="550929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Subscription in ML Studio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C599AC3-F4B9-4546-BEF7-60F9085F2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0" t="20770" r="15294" b="12253"/>
          <a:stretch/>
        </p:blipFill>
        <p:spPr>
          <a:xfrm>
            <a:off x="1990652" y="2180764"/>
            <a:ext cx="8210696" cy="3948076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2497A184-8F90-41F2-BB12-842B4D2F35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43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D909008-F2F1-473F-A7F8-E5A05C1D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Model workflow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3B54E9DD-E4A0-4224-A5BB-39AEE503C0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39235"/>
            <a:ext cx="5151435" cy="1186467"/>
          </a:xfrm>
          <a:prstGeom prst="rect">
            <a:avLst/>
          </a:prstGeom>
        </p:spPr>
      </p:pic>
      <p:pic>
        <p:nvPicPr>
          <p:cNvPr id="1026" name="Picture 2" descr="How to Prepare for an Investment Banking Interview - Coalition for ...">
            <a:extLst>
              <a:ext uri="{FF2B5EF4-FFF2-40B4-BE49-F238E27FC236}">
                <a16:creationId xmlns:a16="http://schemas.microsoft.com/office/drawing/2014/main" id="{6AAF242C-3E41-4E0F-98CB-0651AB58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3" y="2503902"/>
            <a:ext cx="2663687" cy="14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ows, loop icon">
            <a:extLst>
              <a:ext uri="{FF2B5EF4-FFF2-40B4-BE49-F238E27FC236}">
                <a16:creationId xmlns:a16="http://schemas.microsoft.com/office/drawing/2014/main" id="{AF47DCF9-C1FA-4B3F-8434-303B6CC93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42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ar Images, Stock Photos &amp; Vectors | Shutterstock">
            <a:extLst>
              <a:ext uri="{FF2B5EF4-FFF2-40B4-BE49-F238E27FC236}">
                <a16:creationId xmlns:a16="http://schemas.microsoft.com/office/drawing/2014/main" id="{E588EC7B-0607-4B19-B3B9-EAA0344EC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0"/>
          <a:stretch/>
        </p:blipFill>
        <p:spPr bwMode="auto">
          <a:xfrm>
            <a:off x="8506188" y="2503902"/>
            <a:ext cx="3506113" cy="15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A7C86-9E6D-4EDA-A0B6-6A831849B32C}"/>
              </a:ext>
            </a:extLst>
          </p:cNvPr>
          <p:cNvSpPr txBox="1"/>
          <p:nvPr/>
        </p:nvSpPr>
        <p:spPr>
          <a:xfrm>
            <a:off x="1157045" y="4749415"/>
            <a:ext cx="2440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Preprocess the data </a:t>
            </a:r>
            <a:endParaRPr lang="el-GR" sz="2000" b="1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65EC6-5C8A-4E79-8361-BF06939920A7}"/>
              </a:ext>
            </a:extLst>
          </p:cNvPr>
          <p:cNvSpPr txBox="1"/>
          <p:nvPr/>
        </p:nvSpPr>
        <p:spPr>
          <a:xfrm>
            <a:off x="4915998" y="4749414"/>
            <a:ext cx="31515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and train the model </a:t>
            </a:r>
            <a:endParaRPr lang="el-GR" sz="2000" b="1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0036C-BB75-4E59-A581-4793BDAC4479}"/>
              </a:ext>
            </a:extLst>
          </p:cNvPr>
          <p:cNvSpPr txBox="1"/>
          <p:nvPr/>
        </p:nvSpPr>
        <p:spPr>
          <a:xfrm>
            <a:off x="9616282" y="4749414"/>
            <a:ext cx="18450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Run the model </a:t>
            </a:r>
            <a:endParaRPr lang="el-GR" sz="2000" b="1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08120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31008-48BB-45FC-AE20-D60F3267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75" y="4081670"/>
            <a:ext cx="10995736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Demo time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FD4D81-CAF8-407C-9646-B8ABEACBAD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39" y="0"/>
            <a:ext cx="4943061" cy="139147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C7FE63-4BEF-4F59-808B-DB9E9ABB8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8" r="-521" b="5302"/>
          <a:stretch/>
        </p:blipFill>
        <p:spPr>
          <a:xfrm>
            <a:off x="1027044" y="1630017"/>
            <a:ext cx="10137912" cy="46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171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FE0EFAD7-2942-4CB2-9993-88C602A56E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9E8EDF9D-290A-447C-A5A6-2B1425DE4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6" r="-198" b="5189"/>
          <a:stretch/>
        </p:blipFill>
        <p:spPr>
          <a:xfrm>
            <a:off x="914454" y="1815006"/>
            <a:ext cx="10363092" cy="45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328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B01A5FAB-4B9D-4AD4-9170-577A9F497C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B8767990-6DDE-45D7-98A1-891DBC04E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3123" r="1" b="5099"/>
          <a:stretch/>
        </p:blipFill>
        <p:spPr>
          <a:xfrm>
            <a:off x="1051591" y="1762137"/>
            <a:ext cx="10088817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969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AC8C163A-040F-457B-B0C2-ECEBDC51A9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2E48E063-CBB5-4C87-B897-C0922475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9" b="5098"/>
          <a:stretch/>
        </p:blipFill>
        <p:spPr>
          <a:xfrm>
            <a:off x="1265582" y="1655982"/>
            <a:ext cx="9660835" cy="46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59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27909085-6A3B-4304-BF5C-6E5B4C1858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FAD3B3AC-3E13-44B0-B210-057018B2F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482" r="1" b="5292"/>
          <a:stretch/>
        </p:blipFill>
        <p:spPr>
          <a:xfrm>
            <a:off x="1084681" y="1771470"/>
            <a:ext cx="9549291" cy="46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983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173480" y="444013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73480" y="2172814"/>
            <a:ext cx="11018520" cy="405034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and Machine Learning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Learning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Machine Learning Studio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your model demo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5492924C-8820-43E2-ACA8-B37B2E396C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C2FDAE9F-F4D8-4BBD-AFC5-F30688E556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D535F3AA-D5C0-477E-8FCE-FFAE3FF2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9" r="24" b="5315"/>
          <a:stretch/>
        </p:blipFill>
        <p:spPr>
          <a:xfrm>
            <a:off x="1193899" y="1914650"/>
            <a:ext cx="9380131" cy="4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975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B6CF2DCA-E87B-4241-AC83-E55E6CFF7B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CFEE2814-C080-4C07-99FF-256F1080D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9" b="5098"/>
          <a:stretch/>
        </p:blipFill>
        <p:spPr>
          <a:xfrm>
            <a:off x="1174473" y="1762538"/>
            <a:ext cx="9525001" cy="46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806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5BD2D202-4066-4C38-8C31-D9C8B31DAF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2B1B595-9F53-4975-9F42-9D025F74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643" r="1" b="5098"/>
          <a:stretch/>
        </p:blipFill>
        <p:spPr>
          <a:xfrm>
            <a:off x="1305661" y="1960780"/>
            <a:ext cx="9262627" cy="44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174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AA1B52E1-1CE7-49F6-8446-B3C80FF369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4C4E5B0-43C3-4A3F-9888-FF69374D9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9" b="5292"/>
          <a:stretch/>
        </p:blipFill>
        <p:spPr>
          <a:xfrm>
            <a:off x="1257339" y="1761997"/>
            <a:ext cx="9677321" cy="46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04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DC5B9A0C-FD30-4698-BB4B-681ADF32D9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C50F09CA-F2CB-4A8F-A5B3-53905666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9" b="5099"/>
          <a:stretch/>
        </p:blipFill>
        <p:spPr>
          <a:xfrm>
            <a:off x="1093800" y="1683027"/>
            <a:ext cx="10004400" cy="48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33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1AADAE-514B-4C13-9770-CA3804F084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169FFD39-098E-4717-8F40-0223AE17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9" b="4905"/>
          <a:stretch/>
        </p:blipFill>
        <p:spPr>
          <a:xfrm>
            <a:off x="588263" y="1686340"/>
            <a:ext cx="10859354" cy="52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398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1AADAE-514B-4C13-9770-CA3804F084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3BCA8581-D842-451A-B5A7-7D20E31F2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869" r="1" b="4905"/>
          <a:stretch/>
        </p:blipFill>
        <p:spPr>
          <a:xfrm>
            <a:off x="788504" y="1503580"/>
            <a:ext cx="10614991" cy="51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775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1AADAE-514B-4C13-9770-CA3804F084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39FBBAA5-F9A5-4D15-A491-8DE34C11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2" b="5292"/>
          <a:stretch/>
        </p:blipFill>
        <p:spPr>
          <a:xfrm>
            <a:off x="1033668" y="1697863"/>
            <a:ext cx="9766821" cy="47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0161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4DE801-4A88-4A8D-9BB9-A913B7B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1AADAE-514B-4C13-9770-CA3804F084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CEC89C25-E194-439C-A930-8F197DE3E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6" r="1361" b="4905"/>
          <a:stretch/>
        </p:blipFill>
        <p:spPr>
          <a:xfrm>
            <a:off x="1192697" y="1683026"/>
            <a:ext cx="9263269" cy="45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188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85325ADE-4439-403D-AA7D-8E75E9D3A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372212"/>
              </p:ext>
            </p:extLst>
          </p:nvPr>
        </p:nvGraphicFramePr>
        <p:xfrm>
          <a:off x="2124968" y="942583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4">
            <a:extLst>
              <a:ext uri="{FF2B5EF4-FFF2-40B4-BE49-F238E27FC236}">
                <a16:creationId xmlns:a16="http://schemas.microsoft.com/office/drawing/2014/main" id="{F27F2FDA-BA52-4969-994A-0E79289CC56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165" y="0"/>
            <a:ext cx="4541835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2BB0D-6C38-4A2F-A3B9-60D782F8DB4E}"/>
              </a:ext>
            </a:extLst>
          </p:cNvPr>
          <p:cNvSpPr txBox="1"/>
          <p:nvPr/>
        </p:nvSpPr>
        <p:spPr>
          <a:xfrm>
            <a:off x="389553" y="295185"/>
            <a:ext cx="39624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l-GR" sz="3600" b="1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057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5BBD0F5-C0C3-4029-AA7C-A8A80FD8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32" y="523461"/>
            <a:ext cx="11018520" cy="1107996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AI and Machine Learning </a:t>
            </a:r>
            <a:br>
              <a:rPr lang="el-GR" b="1" i="1" dirty="0"/>
            </a:br>
            <a:endParaRPr lang="el-GR" dirty="0"/>
          </a:p>
        </p:txBody>
      </p:sp>
      <p:pic>
        <p:nvPicPr>
          <p:cNvPr id="4" name="Picture 2" descr="Artificial Intelligence vs Machine Learning vs Deep Learning ...">
            <a:extLst>
              <a:ext uri="{FF2B5EF4-FFF2-40B4-BE49-F238E27FC236}">
                <a16:creationId xmlns:a16="http://schemas.microsoft.com/office/drawing/2014/main" id="{1FBFFC92-1CAE-4BDA-A001-2ECC6B14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95" y="2575280"/>
            <a:ext cx="8282609" cy="34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B66C8E4B-A84E-46FB-A0EF-48A909F4EB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15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Find us on social media</a:t>
            </a:r>
            <a:br>
              <a:rPr lang="el-GR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34704" y="2440985"/>
            <a:ext cx="9169400" cy="25114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tx1"/>
                </a:solidFill>
              </a:rPr>
              <a:t>Microsoft Student Partners Thessaloniki : </a:t>
            </a:r>
            <a:r>
              <a:rPr lang="en-US" sz="1600" dirty="0">
                <a:hlinkClick r:id="rId3"/>
              </a:rPr>
              <a:t>https://www.facebook.com/SG.Thessaloniki/</a:t>
            </a:r>
            <a:br>
              <a:rPr lang="en-US" sz="1600" dirty="0"/>
            </a:br>
            <a:endParaRPr lang="el-GR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 err="1">
                <a:solidFill>
                  <a:schemeClr val="tx1"/>
                </a:solidFill>
              </a:rPr>
              <a:t>Github</a:t>
            </a:r>
            <a:r>
              <a:rPr lang="en-US" sz="1600" b="1" i="1" dirty="0">
                <a:solidFill>
                  <a:schemeClr val="tx1"/>
                </a:solidFill>
              </a:rPr>
              <a:t> account of SG Thessaloniki</a:t>
            </a:r>
            <a:r>
              <a:rPr lang="el-GR" sz="1600" b="1" i="1" dirty="0">
                <a:solidFill>
                  <a:schemeClr val="tx1"/>
                </a:solidFill>
              </a:rPr>
              <a:t> </a:t>
            </a:r>
            <a:r>
              <a:rPr lang="en-US" sz="1600" b="1" i="1" dirty="0">
                <a:solidFill>
                  <a:schemeClr val="tx1"/>
                </a:solidFill>
              </a:rPr>
              <a:t>: </a:t>
            </a:r>
            <a:r>
              <a:rPr lang="en-US" sz="1600" dirty="0">
                <a:hlinkClick r:id="rId4"/>
              </a:rPr>
              <a:t>https://github.com/SGThessaloniki</a:t>
            </a:r>
            <a:br>
              <a:rPr lang="en-US" sz="1600" dirty="0"/>
            </a:br>
            <a:endParaRPr lang="el-GR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tx1"/>
                </a:solidFill>
              </a:rPr>
              <a:t>Microsoft Student Partners Greece</a:t>
            </a:r>
            <a:r>
              <a:rPr lang="el-GR" sz="1600" b="1" i="1" dirty="0">
                <a:solidFill>
                  <a:schemeClr val="tx1"/>
                </a:solidFill>
              </a:rPr>
              <a:t> </a:t>
            </a:r>
            <a:r>
              <a:rPr lang="en-US" sz="1600" b="1" dirty="0"/>
              <a:t>: </a:t>
            </a:r>
            <a:r>
              <a:rPr lang="en-US" sz="1600" dirty="0">
                <a:hlinkClick r:id="rId5"/>
              </a:rPr>
              <a:t>https://www.facebook.com/mspgreece/</a:t>
            </a:r>
            <a:endParaRPr lang="el-GR" sz="1600" dirty="0"/>
          </a:p>
          <a:p>
            <a:pPr>
              <a:buFont typeface="Wingdings" panose="05000000000000000000" pitchFamily="2" charset="2"/>
              <a:buChar char="ü"/>
            </a:pPr>
            <a:endParaRPr lang="en-US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tx1"/>
                </a:solidFill>
              </a:rPr>
              <a:t>Microsoft Student Partners CEE :</a:t>
            </a:r>
            <a:r>
              <a:rPr lang="en-US" sz="1600" dirty="0">
                <a:hlinkClick r:id="rId6"/>
              </a:rPr>
              <a:t> https://www.facebook.com/mspcee/</a:t>
            </a:r>
            <a:endParaRPr lang="el-GR" sz="1600" dirty="0"/>
          </a:p>
          <a:p>
            <a:pPr>
              <a:buFont typeface="Wingdings" panose="05000000000000000000" pitchFamily="2" charset="2"/>
              <a:buChar char="ü"/>
            </a:pPr>
            <a:endParaRPr lang="en-US" sz="1600" i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tx1"/>
                </a:solidFill>
              </a:rPr>
              <a:t>Microsoft Student Partner Program</a:t>
            </a:r>
            <a:r>
              <a:rPr lang="el-GR" sz="1600" b="1" i="1" dirty="0">
                <a:solidFill>
                  <a:schemeClr val="tx1"/>
                </a:solidFill>
              </a:rPr>
              <a:t> </a:t>
            </a:r>
            <a:r>
              <a:rPr lang="en-US" sz="1600" b="1" i="1" dirty="0">
                <a:solidFill>
                  <a:schemeClr val="tx1"/>
                </a:solidFill>
              </a:rPr>
              <a:t>: </a:t>
            </a:r>
            <a:r>
              <a:rPr lang="en-US" sz="1600" dirty="0">
                <a:hlinkClick r:id="rId7"/>
              </a:rPr>
              <a:t>https://studentpartners.microsoft.com/</a:t>
            </a:r>
            <a:endParaRPr lang="en-US" sz="1600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DC3E108B-E5BE-4D45-B396-11C8F7F88A6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31008-48BB-45FC-AE20-D60F3267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5">
            <a:extLst>
              <a:ext uri="{FF2B5EF4-FFF2-40B4-BE49-F238E27FC236}">
                <a16:creationId xmlns:a16="http://schemas.microsoft.com/office/drawing/2014/main" id="{7C8DF606-D0D6-4BCB-9463-05C86730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7" y="530087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Machine Learning and types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An Introduction to Machine Learning - Becoming Human: Artificial ...">
            <a:extLst>
              <a:ext uri="{FF2B5EF4-FFF2-40B4-BE49-F238E27FC236}">
                <a16:creationId xmlns:a16="http://schemas.microsoft.com/office/drawing/2014/main" id="{280FD898-6106-4283-95C3-CB1BD3371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r="5625" b="3"/>
          <a:stretch/>
        </p:blipFill>
        <p:spPr bwMode="auto">
          <a:xfrm>
            <a:off x="845872" y="2420242"/>
            <a:ext cx="3540598" cy="26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84DBB3-8354-4DF2-A626-AAA796EBE273}"/>
              </a:ext>
            </a:extLst>
          </p:cNvPr>
          <p:cNvSpPr txBox="1"/>
          <p:nvPr/>
        </p:nvSpPr>
        <p:spPr>
          <a:xfrm>
            <a:off x="5399941" y="2153483"/>
            <a:ext cx="620684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a branch of artificial intelligence based on the idea that systems can learn from data, identify patterns and make decisions with minimal human intervention.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 of Machine learning: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Supervised Learning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Recommender Systems</a:t>
            </a:r>
          </a:p>
          <a:p>
            <a:pPr algn="l"/>
            <a:endParaRPr lang="el-GR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C3201AB4-90C7-4199-99D5-7CFA922D57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362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C66154-8F46-4BB3-922B-AB348EF6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50" y="444013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Methods of Machine Learning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Learn Types of Machine Learning Algorithms with Ultimate Use Cases ...">
            <a:extLst>
              <a:ext uri="{FF2B5EF4-FFF2-40B4-BE49-F238E27FC236}">
                <a16:creationId xmlns:a16="http://schemas.microsoft.com/office/drawing/2014/main" id="{5049F2AC-4A84-46AB-9852-583E7814C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29" y="1947593"/>
            <a:ext cx="8497542" cy="4000500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2B4C0800-DBD8-4B05-B193-F92C5E1C26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08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F8B362-9A7D-4ACB-8CBB-5575DF19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24" y="610067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Supervised Learning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Different Types of Machine Learning • CODESIGN.BLOG">
            <a:extLst>
              <a:ext uri="{FF2B5EF4-FFF2-40B4-BE49-F238E27FC236}">
                <a16:creationId xmlns:a16="http://schemas.microsoft.com/office/drawing/2014/main" id="{5D643B42-B64A-4475-BB8B-24B171BA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84" y="2603844"/>
            <a:ext cx="77724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3E9E348C-C7F9-4BF7-A8C5-FAF8551DE3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01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Εικόνα που περιέχει πληκτρολόγιο, δωμάτιο, πίνακας, ομάδα&#10;&#10;Περιγραφή που δημιουργήθηκε αυτόματα">
            <a:extLst>
              <a:ext uri="{FF2B5EF4-FFF2-40B4-BE49-F238E27FC236}">
                <a16:creationId xmlns:a16="http://schemas.microsoft.com/office/drawing/2014/main" id="{235B173D-577C-44E7-B067-07E0ED152A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78" y="0"/>
            <a:ext cx="5314122" cy="1417983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D8F1DBB-E09E-4529-BCFF-1327581D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56" y="1311965"/>
            <a:ext cx="7845287" cy="4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18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5101048-B726-4F86-A16E-EA2C307C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ow to do Linear Regression and Logistic Regression in Machine ...">
            <a:extLst>
              <a:ext uri="{FF2B5EF4-FFF2-40B4-BE49-F238E27FC236}">
                <a16:creationId xmlns:a16="http://schemas.microsoft.com/office/drawing/2014/main" id="{FEA6232B-79EF-46B1-8708-09EABD1C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6325"/>
            <a:ext cx="8092349" cy="48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AFB932EF-F91B-41BD-9227-6E71EF2C39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8B7D3-89EE-4771-9646-BA86DEA0D27D}"/>
              </a:ext>
            </a:extLst>
          </p:cNvPr>
          <p:cNvSpPr txBox="1"/>
          <p:nvPr/>
        </p:nvSpPr>
        <p:spPr>
          <a:xfrm>
            <a:off x="8680558" y="2852800"/>
            <a:ext cx="3203377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 Linear Regression</a:t>
            </a:r>
          </a:p>
          <a:p>
            <a:pPr algn="l"/>
            <a:r>
              <a:rPr lang="el-G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Υ=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c1+c2*x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Linear Regression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Y=c1+c2*x1+c3*x3+c4*x4</a:t>
            </a:r>
            <a:endParaRPr lang="el-GR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9169E-D6C0-440E-82BE-9E039FBFF7C1}"/>
              </a:ext>
            </a:extLst>
          </p:cNvPr>
          <p:cNvSpPr txBox="1"/>
          <p:nvPr/>
        </p:nvSpPr>
        <p:spPr>
          <a:xfrm>
            <a:off x="3087757" y="6363711"/>
            <a:ext cx="28219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 Linear Regression</a:t>
            </a:r>
            <a:endParaRPr lang="el-GR" sz="20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257449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B010B81-9AC0-48C7-8189-2FB9A971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43948"/>
            <a:ext cx="11018520" cy="55399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Microsoft Azure </a:t>
            </a:r>
            <a:endParaRPr lang="el-G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F0D28D3-B3EA-4736-8913-4FCA1D938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0" y="1677118"/>
            <a:ext cx="11414027" cy="1292662"/>
          </a:xfrm>
        </p:spPr>
        <p:txBody>
          <a:bodyPr/>
          <a:lstStyle/>
          <a:p>
            <a:r>
              <a:rPr lang="en-US" b="1" dirty="0"/>
              <a:t>Microsoft Azure</a:t>
            </a:r>
            <a:r>
              <a:rPr lang="en-US" dirty="0"/>
              <a:t> is a cloud computing service created for building, testing, deploying, and managing applications and services through Microsoft-managed data centers.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7D98A2-0E33-4F34-BB74-B338688F7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3" r="-349" b="7878"/>
          <a:stretch/>
        </p:blipFill>
        <p:spPr>
          <a:xfrm>
            <a:off x="2286000" y="3429000"/>
            <a:ext cx="7620000" cy="3034234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80C51413-84D0-4989-82D4-6ECC300B64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5" y="0"/>
            <a:ext cx="5151435" cy="1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062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78bc6fde-72ac-489a-b0a4-ba51770a119a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efd76e83-4173-4a26-b431-618a788339a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278</Words>
  <Application>Microsoft Office PowerPoint</Application>
  <PresentationFormat>Ευρεία οθόνη</PresentationFormat>
  <Paragraphs>64</Paragraphs>
  <Slides>31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31</vt:i4>
      </vt:variant>
    </vt:vector>
  </HeadingPairs>
  <TitlesOfParts>
    <vt:vector size="4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                    Build your own experiment                                         with                  Azure Machine Learning Studio </vt:lpstr>
      <vt:lpstr>Agenda </vt:lpstr>
      <vt:lpstr>AI and Machine Learning  </vt:lpstr>
      <vt:lpstr>Machine Learning and types </vt:lpstr>
      <vt:lpstr>Methods of Machine Learning </vt:lpstr>
      <vt:lpstr>Supervised Learning </vt:lpstr>
      <vt:lpstr>Παρουσίαση του PowerPoint</vt:lpstr>
      <vt:lpstr>Linear Regression</vt:lpstr>
      <vt:lpstr>Microsoft Azure </vt:lpstr>
      <vt:lpstr>Microsoft Azure </vt:lpstr>
      <vt:lpstr> Azure Machine Learning Studio </vt:lpstr>
      <vt:lpstr>Subscription in ML Studio </vt:lpstr>
      <vt:lpstr>Model workflow </vt:lpstr>
      <vt:lpstr>                                Demo time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Find us on social media </vt:lpstr>
      <vt:lpstr>                     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Build your own experiment                                         with                  Azure Machine Learning Studio </dc:title>
  <dc:creator>Christina Pardali</dc:creator>
  <cp:lastModifiedBy>Christina Pardali</cp:lastModifiedBy>
  <cp:revision>14</cp:revision>
  <dcterms:created xsi:type="dcterms:W3CDTF">2020-05-17T09:08:08Z</dcterms:created>
  <dcterms:modified xsi:type="dcterms:W3CDTF">2020-07-08T20:27:41Z</dcterms:modified>
</cp:coreProperties>
</file>